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24"/>
  </p:notesMasterIdLst>
  <p:handoutMasterIdLst>
    <p:handoutMasterId r:id="rId25"/>
  </p:handoutMasterIdLst>
  <p:sldIdLst>
    <p:sldId id="858" r:id="rId2"/>
    <p:sldId id="851" r:id="rId3"/>
    <p:sldId id="866" r:id="rId4"/>
    <p:sldId id="860" r:id="rId5"/>
    <p:sldId id="880" r:id="rId6"/>
    <p:sldId id="861" r:id="rId7"/>
    <p:sldId id="862" r:id="rId8"/>
    <p:sldId id="863" r:id="rId9"/>
    <p:sldId id="864" r:id="rId10"/>
    <p:sldId id="867" r:id="rId11"/>
    <p:sldId id="868" r:id="rId12"/>
    <p:sldId id="869" r:id="rId13"/>
    <p:sldId id="870" r:id="rId14"/>
    <p:sldId id="876" r:id="rId15"/>
    <p:sldId id="871" r:id="rId16"/>
    <p:sldId id="872" r:id="rId17"/>
    <p:sldId id="873" r:id="rId18"/>
    <p:sldId id="874" r:id="rId19"/>
    <p:sldId id="878" r:id="rId20"/>
    <p:sldId id="879" r:id="rId21"/>
    <p:sldId id="881" r:id="rId22"/>
    <p:sldId id="856" r:id="rId23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8" clrIdx="0">
    <p:extLst>
      <p:ext uri="{19B8F6BF-5375-455C-9EA6-DF929625EA0E}">
        <p15:presenceInfo xmlns:p15="http://schemas.microsoft.com/office/powerpoint/2012/main" userId="67973e7a499e8066" providerId="Windows Live"/>
      </p:ext>
    </p:extLst>
  </p:cmAuthor>
  <p:cmAuthor id="2" name="Windows User" initials="WU" lastIdx="17" clrIdx="1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A1FA"/>
    <a:srgbClr val="E62A2A"/>
    <a:srgbClr val="6666FF"/>
    <a:srgbClr val="FF66FF"/>
    <a:srgbClr val="CCCCFF"/>
    <a:srgbClr val="9966FF"/>
    <a:srgbClr val="9999FF"/>
    <a:srgbClr val="026DC9"/>
    <a:srgbClr val="7F7F7F"/>
    <a:srgbClr val="02C9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80" autoAdjust="0"/>
    <p:restoredTop sz="95320" autoAdjust="0"/>
  </p:normalViewPr>
  <p:slideViewPr>
    <p:cSldViewPr snapToGrid="0">
      <p:cViewPr varScale="1">
        <p:scale>
          <a:sx n="126" d="100"/>
          <a:sy n="126" d="100"/>
        </p:scale>
        <p:origin x="224" y="130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3158"/>
    </p:cViewPr>
  </p:sorterViewPr>
  <p:notesViewPr>
    <p:cSldViewPr snapToGrid="0">
      <p:cViewPr varScale="1">
        <p:scale>
          <a:sx n="114" d="100"/>
          <a:sy n="114" d="100"/>
        </p:scale>
        <p:origin x="5202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4A9FA7-4B7D-466D-A6A6-F0CEE8317AC5}" type="datetimeFigureOut">
              <a:rPr lang="ko-KR" altLang="en-US" smtClean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2023. 2. 22.</a:t>
            </a:fld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BEE0A-655E-484C-8E68-EF34E344EEF2}" type="slidenum">
              <a:rPr lang="ko-KR" altLang="en-US" smtClean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‹#›</a:t>
            </a:fld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8897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fld id="{671763CE-DCE6-4D55-9F14-C9A4C71CA9A2}" type="datetimeFigureOut">
              <a:rPr lang="ko-KR" altLang="en-US" smtClean="0"/>
              <a:pPr/>
              <a:t>2023. 2. 22.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fld id="{6A933646-7149-45C1-869D-E38BB789CD1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9379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Noto Sans CJK KR DemiLight" panose="020B0400000000000000" pitchFamily="34" charset="-127"/>
        <a:ea typeface="Noto Sans CJK KR DemiLight" panose="020B0400000000000000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Noto Sans CJK KR DemiLight" panose="020B0400000000000000" pitchFamily="34" charset="-127"/>
        <a:ea typeface="Noto Sans CJK KR DemiLight" panose="020B0400000000000000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Noto Sans CJK KR DemiLight" panose="020B0400000000000000" pitchFamily="34" charset="-127"/>
        <a:ea typeface="Noto Sans CJK KR DemiLight" panose="020B0400000000000000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Noto Sans CJK KR DemiLight" panose="020B0400000000000000" pitchFamily="34" charset="-127"/>
        <a:ea typeface="Noto Sans CJK KR DemiLight" panose="020B0400000000000000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Noto Sans CJK KR DemiLight" panose="020B0400000000000000" pitchFamily="34" charset="-127"/>
        <a:ea typeface="Noto Sans CJK KR DemiLight" panose="020B0400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256" y="5553236"/>
            <a:ext cx="1113047" cy="12867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423257" y="2103437"/>
            <a:ext cx="8664020" cy="132556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sz="3400" spc="-150" baseline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 dirty="0"/>
              <a:t>제목 삽입</a:t>
            </a:r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0" hasCustomPrompt="1"/>
          </p:nvPr>
        </p:nvSpPr>
        <p:spPr>
          <a:xfrm>
            <a:off x="1423987" y="3563662"/>
            <a:ext cx="8663289" cy="27965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40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</a:lstStyle>
          <a:p>
            <a:pPr lvl="0"/>
            <a:r>
              <a:rPr lang="en-US" altLang="ko-KR" dirty="0"/>
              <a:t>2021.2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870" y="1237593"/>
            <a:ext cx="699868" cy="616145"/>
          </a:xfrm>
          <a:prstGeom prst="rect">
            <a:avLst/>
          </a:prstGeom>
        </p:spPr>
      </p:pic>
      <p:sp>
        <p:nvSpPr>
          <p:cNvPr id="8" name="텍스트 개체 틀 9"/>
          <p:cNvSpPr>
            <a:spLocks noGrp="1"/>
          </p:cNvSpPr>
          <p:nvPr>
            <p:ph type="body" sz="quarter" idx="11" hasCustomPrompt="1"/>
          </p:nvPr>
        </p:nvSpPr>
        <p:spPr>
          <a:xfrm>
            <a:off x="1423987" y="4011881"/>
            <a:ext cx="8663289" cy="27965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40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</a:lstStyle>
          <a:p>
            <a:pPr lvl="0"/>
            <a:r>
              <a:rPr lang="en-US" altLang="ko-KR" dirty="0"/>
              <a:t>2021.2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9253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5165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25"/>
          <p:cNvSpPr>
            <a:spLocks noGrp="1"/>
          </p:cNvSpPr>
          <p:nvPr>
            <p:ph type="title" hasCustomPrompt="1"/>
          </p:nvPr>
        </p:nvSpPr>
        <p:spPr>
          <a:xfrm>
            <a:off x="1423256" y="1524514"/>
            <a:ext cx="3224943" cy="655215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ct val="120000"/>
              </a:lnSpc>
              <a:defRPr sz="2600" spc="-150" baseline="0">
                <a:solidFill>
                  <a:schemeClr val="bg1">
                    <a:lumMod val="8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</a:lstStyle>
          <a:p>
            <a:r>
              <a:rPr lang="ko-KR" altLang="en-US" dirty="0"/>
              <a:t>제목 삽입</a:t>
            </a:r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1800" y="6606617"/>
            <a:ext cx="934200" cy="108000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1423257" y="959924"/>
            <a:ext cx="123578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200" spc="-40" baseline="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 of Contents</a:t>
            </a:r>
            <a:endParaRPr lang="ko-KR" altLang="en-US" sz="1200" spc="-40" baseline="0" dirty="0"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770" y="345073"/>
            <a:ext cx="487285" cy="42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075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(본문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11" name="제목 25"/>
          <p:cNvSpPr>
            <a:spLocks noGrp="1"/>
          </p:cNvSpPr>
          <p:nvPr>
            <p:ph type="title" hasCustomPrompt="1"/>
          </p:nvPr>
        </p:nvSpPr>
        <p:spPr>
          <a:xfrm>
            <a:off x="1423256" y="1524514"/>
            <a:ext cx="3224943" cy="655215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ct val="120000"/>
              </a:lnSpc>
              <a:defRPr sz="2600" spc="-150" baseline="0">
                <a:solidFill>
                  <a:schemeClr val="bg1">
                    <a:lumMod val="75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r>
              <a:rPr lang="ko-KR" altLang="en-US" dirty="0"/>
              <a:t>제목 삽입</a:t>
            </a:r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1800" y="6606617"/>
            <a:ext cx="934200" cy="108000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1423257" y="959924"/>
            <a:ext cx="123578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200" spc="-40" baseline="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Table of Contents</a:t>
            </a:r>
            <a:endParaRPr lang="ko-KR" altLang="en-US" sz="1200" spc="-40" baseline="0" dirty="0"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770" y="345073"/>
            <a:ext cx="487285" cy="42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4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186B17D-EC75-41C7-A9B4-00B81513A516}"/>
              </a:ext>
            </a:extLst>
          </p:cNvPr>
          <p:cNvCxnSpPr>
            <a:cxnSpLocks/>
          </p:cNvCxnSpPr>
          <p:nvPr userDrawn="1"/>
        </p:nvCxnSpPr>
        <p:spPr>
          <a:xfrm>
            <a:off x="516000" y="707155"/>
            <a:ext cx="11160000" cy="315"/>
          </a:xfrm>
          <a:prstGeom prst="line">
            <a:avLst/>
          </a:prstGeom>
          <a:ln w="6350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516000" y="279872"/>
            <a:ext cx="9180000" cy="38836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Tx/>
              <a:buNone/>
              <a:defRPr sz="1800" spc="-60" baseline="0">
                <a:latin typeface="CJ ONLYONE NEW 제목 Bold" panose="00000800000000000000" pitchFamily="2" charset="-127"/>
                <a:ea typeface="CJ ONLYONE NEW 제목 Bold" panose="00000800000000000000" pitchFamily="2" charset="-127"/>
              </a:defRPr>
            </a:lvl1pPr>
            <a:lvl2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2pPr>
            <a:lvl3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3pPr>
            <a:lvl4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4pPr>
            <a:lvl5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5pPr>
          </a:lstStyle>
          <a:p>
            <a:pPr lvl="0"/>
            <a:r>
              <a:rPr lang="ko-KR" altLang="en-US" dirty="0"/>
              <a:t>마스터 제목 삽입</a:t>
            </a:r>
          </a:p>
        </p:txBody>
      </p:sp>
      <p:sp>
        <p:nvSpPr>
          <p:cNvPr id="12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8996362" y="443913"/>
            <a:ext cx="2679637" cy="18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r">
              <a:buFontTx/>
              <a:buNone/>
              <a:defRPr sz="1100" spc="-60" baseline="0">
                <a:solidFill>
                  <a:schemeClr val="bg1">
                    <a:lumMod val="50000"/>
                  </a:schemeClr>
                </a:solidFill>
                <a:latin typeface="CJ ONLYONE NEW 제목 Medium" panose="00000600000000000000" pitchFamily="2" charset="-127"/>
                <a:ea typeface="CJ ONLYONE NEW 제목 Medium" panose="00000600000000000000" pitchFamily="2" charset="-127"/>
              </a:defRPr>
            </a:lvl1pPr>
            <a:lvl2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en-US" altLang="ko-KR" dirty="0"/>
              <a:t>AI </a:t>
            </a:r>
            <a:r>
              <a:rPr lang="en-US" altLang="ko-KR" dirty="0" err="1"/>
              <a:t>LAB__Yu</a:t>
            </a:r>
            <a:r>
              <a:rPr lang="en-US" altLang="ko-KR" dirty="0"/>
              <a:t> </a:t>
            </a:r>
            <a:r>
              <a:rPr lang="en-US" altLang="ko-KR" dirty="0" err="1"/>
              <a:t>Byeong</a:t>
            </a:r>
            <a:r>
              <a:rPr lang="en-US" altLang="ko-KR" dirty="0"/>
              <a:t> </a:t>
            </a:r>
            <a:r>
              <a:rPr lang="en-US" altLang="ko-KR" dirty="0" err="1"/>
              <a:t>Ju</a:t>
            </a:r>
            <a:endParaRPr lang="ko-KR" altLang="en-US" dirty="0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3" hasCustomPrompt="1"/>
          </p:nvPr>
        </p:nvSpPr>
        <p:spPr>
          <a:xfrm>
            <a:off x="516000" y="913313"/>
            <a:ext cx="11160000" cy="4810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400" spc="-70" baseline="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  <a:lvl2pPr marL="4572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 marL="9144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 marL="13716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 marL="18288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ko-KR" altLang="en-US" dirty="0"/>
              <a:t>내용 삽입</a:t>
            </a:r>
          </a:p>
        </p:txBody>
      </p:sp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9780" y="6656674"/>
            <a:ext cx="716220" cy="82800"/>
          </a:xfrm>
          <a:prstGeom prst="rect">
            <a:avLst/>
          </a:prstGeom>
        </p:spPr>
      </p:pic>
      <p:sp>
        <p:nvSpPr>
          <p:cNvPr id="19" name="텍스트 개체 틀 17"/>
          <p:cNvSpPr>
            <a:spLocks noGrp="1"/>
          </p:cNvSpPr>
          <p:nvPr>
            <p:ph type="body" sz="quarter" idx="14" hasCustomPrompt="1"/>
          </p:nvPr>
        </p:nvSpPr>
        <p:spPr>
          <a:xfrm>
            <a:off x="8996362" y="252505"/>
            <a:ext cx="2679637" cy="18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r">
              <a:buFontTx/>
              <a:buNone/>
              <a:defRPr sz="1100" spc="-60" baseline="0">
                <a:solidFill>
                  <a:schemeClr val="tx1">
                    <a:lumMod val="50000"/>
                    <a:lumOff val="50000"/>
                  </a:schemeClr>
                </a:solidFill>
                <a:latin typeface="CJ ONLYONE NEW 제목 Medium" panose="00000600000000000000" pitchFamily="2" charset="-127"/>
                <a:ea typeface="CJ ONLYONE NEW 제목 Medium" panose="00000600000000000000" pitchFamily="2" charset="-127"/>
              </a:defRPr>
            </a:lvl1pPr>
            <a:lvl2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en-US" altLang="ko-KR" dirty="0"/>
              <a:t>2023 CJ Olive Networks Real Internship</a:t>
            </a:r>
            <a:endParaRPr lang="ko-KR" altLang="en-US" dirty="0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74" y="6533011"/>
            <a:ext cx="294347" cy="25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0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5827752" y="6595049"/>
            <a:ext cx="202406" cy="194215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600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fld id="{EE46CB3B-22D4-45B7-ACB3-C65C57F3601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186B17D-EC75-41C7-A9B4-00B81513A516}"/>
              </a:ext>
            </a:extLst>
          </p:cNvPr>
          <p:cNvCxnSpPr>
            <a:cxnSpLocks/>
          </p:cNvCxnSpPr>
          <p:nvPr userDrawn="1"/>
        </p:nvCxnSpPr>
        <p:spPr>
          <a:xfrm>
            <a:off x="516000" y="707155"/>
            <a:ext cx="11160000" cy="315"/>
          </a:xfrm>
          <a:prstGeom prst="line">
            <a:avLst/>
          </a:prstGeom>
          <a:ln w="6350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516000" y="279872"/>
            <a:ext cx="9180000" cy="38836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Tx/>
              <a:buNone/>
              <a:defRPr sz="1800" spc="-60" baseline="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2pPr>
            <a:lvl3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3pPr>
            <a:lvl4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4pPr>
            <a:lvl5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5pPr>
          </a:lstStyle>
          <a:p>
            <a:pPr lvl="0"/>
            <a:r>
              <a:rPr lang="ko-KR" altLang="en-US" dirty="0"/>
              <a:t>마스터 제목 삽입</a:t>
            </a:r>
          </a:p>
        </p:txBody>
      </p:sp>
      <p:sp>
        <p:nvSpPr>
          <p:cNvPr id="12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8996363" y="443913"/>
            <a:ext cx="2679637" cy="18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r">
              <a:buFontTx/>
              <a:buNone/>
              <a:defRPr sz="1100" spc="-60" baseline="0">
                <a:solidFill>
                  <a:schemeClr val="bg1">
                    <a:lumMod val="50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  <a:lvl2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ko-KR" altLang="en-US" dirty="0"/>
              <a:t>마스터 제목 삽입</a:t>
            </a:r>
          </a:p>
        </p:txBody>
      </p:sp>
      <p:sp>
        <p:nvSpPr>
          <p:cNvPr id="13" name="슬라이드 번호 개체 틀 5"/>
          <p:cNvSpPr txBox="1">
            <a:spLocks/>
          </p:cNvSpPr>
          <p:nvPr userDrawn="1"/>
        </p:nvSpPr>
        <p:spPr>
          <a:xfrm>
            <a:off x="6030158" y="6595049"/>
            <a:ext cx="202406" cy="194215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ko-KR"/>
            </a:defPPr>
            <a:lvl1pPr marL="0" algn="r" defTabSz="914400" rtl="0" eaLnBrk="1" latinLnBrk="1" hangingPunct="1">
              <a:defRPr sz="6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/ 10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3" hasCustomPrompt="1"/>
          </p:nvPr>
        </p:nvSpPr>
        <p:spPr>
          <a:xfrm>
            <a:off x="516000" y="960938"/>
            <a:ext cx="11160000" cy="31259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 spc="-100" baseline="0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 marL="9144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 marL="13716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 marL="18288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ko-KR" altLang="en-US" dirty="0"/>
              <a:t>내용 삽입</a:t>
            </a:r>
          </a:p>
        </p:txBody>
      </p:sp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9780" y="6656674"/>
            <a:ext cx="716220" cy="82800"/>
          </a:xfrm>
          <a:prstGeom prst="rect">
            <a:avLst/>
          </a:prstGeom>
        </p:spPr>
      </p:pic>
      <p:sp>
        <p:nvSpPr>
          <p:cNvPr id="19" name="텍스트 개체 틀 17"/>
          <p:cNvSpPr>
            <a:spLocks noGrp="1"/>
          </p:cNvSpPr>
          <p:nvPr>
            <p:ph type="body" sz="quarter" idx="14" hasCustomPrompt="1"/>
          </p:nvPr>
        </p:nvSpPr>
        <p:spPr>
          <a:xfrm>
            <a:off x="8996363" y="252505"/>
            <a:ext cx="2679637" cy="18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r">
              <a:buFontTx/>
              <a:buNone/>
              <a:defRPr sz="1100" spc="-60" baseline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en-US" altLang="ko-KR" dirty="0"/>
              <a:t>2023 </a:t>
            </a:r>
            <a:r>
              <a:rPr lang="ko-KR" altLang="en-US" dirty="0"/>
              <a:t>처 </a:t>
            </a:r>
            <a:r>
              <a:rPr lang="ko-KR" altLang="en-US" dirty="0" err="1"/>
              <a:t>스터</a:t>
            </a:r>
            <a:r>
              <a:rPr lang="ko-KR" altLang="en-US" dirty="0"/>
              <a:t> 제목 삽입</a:t>
            </a:r>
          </a:p>
        </p:txBody>
      </p:sp>
      <p:sp>
        <p:nvSpPr>
          <p:cNvPr id="14" name="텍스트 개체 틀 15"/>
          <p:cNvSpPr>
            <a:spLocks noGrp="1"/>
          </p:cNvSpPr>
          <p:nvPr>
            <p:ph type="body" sz="quarter" idx="15" hasCustomPrompt="1"/>
          </p:nvPr>
        </p:nvSpPr>
        <p:spPr>
          <a:xfrm>
            <a:off x="516000" y="1340211"/>
            <a:ext cx="11160000" cy="4810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300" spc="-70" baseline="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  <a:lvl2pPr marL="4572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 marL="9144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 marL="13716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 marL="18288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ko-KR" altLang="en-US" dirty="0"/>
              <a:t>내용 삽입</a:t>
            </a:r>
          </a:p>
        </p:txBody>
      </p:sp>
      <p:pic>
        <p:nvPicPr>
          <p:cNvPr id="20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74" y="6533011"/>
            <a:ext cx="294347" cy="25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061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5827752" y="6595049"/>
            <a:ext cx="202406" cy="194215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600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fld id="{EE46CB3B-22D4-45B7-ACB3-C65C57F3601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186B17D-EC75-41C7-A9B4-00B81513A516}"/>
              </a:ext>
            </a:extLst>
          </p:cNvPr>
          <p:cNvCxnSpPr>
            <a:cxnSpLocks/>
          </p:cNvCxnSpPr>
          <p:nvPr userDrawn="1"/>
        </p:nvCxnSpPr>
        <p:spPr>
          <a:xfrm>
            <a:off x="516000" y="707155"/>
            <a:ext cx="11160000" cy="315"/>
          </a:xfrm>
          <a:prstGeom prst="line">
            <a:avLst/>
          </a:prstGeom>
          <a:ln w="6350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516000" y="279872"/>
            <a:ext cx="9180000" cy="38836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Tx/>
              <a:buNone/>
              <a:defRPr sz="1800" spc="-60" baseline="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2pPr>
            <a:lvl3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3pPr>
            <a:lvl4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4pPr>
            <a:lvl5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5pPr>
          </a:lstStyle>
          <a:p>
            <a:pPr lvl="0"/>
            <a:r>
              <a:rPr lang="ko-KR" altLang="en-US" dirty="0"/>
              <a:t>마스터 제목 삽입</a:t>
            </a:r>
          </a:p>
        </p:txBody>
      </p:sp>
      <p:sp>
        <p:nvSpPr>
          <p:cNvPr id="12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8996363" y="443913"/>
            <a:ext cx="2679637" cy="18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r">
              <a:buFontTx/>
              <a:buNone/>
              <a:defRPr sz="1100" spc="-60" baseline="0">
                <a:solidFill>
                  <a:schemeClr val="bg1">
                    <a:lumMod val="50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  <a:lvl2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ko-KR" altLang="en-US" dirty="0"/>
              <a:t>마스터 제목 삽입</a:t>
            </a:r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3" hasCustomPrompt="1"/>
          </p:nvPr>
        </p:nvSpPr>
        <p:spPr>
          <a:xfrm>
            <a:off x="516000" y="960938"/>
            <a:ext cx="11160000" cy="31259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 spc="-100" baseline="0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 marL="9144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 marL="13716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 marL="18288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ko-KR" altLang="en-US" dirty="0"/>
              <a:t>내용 삽입</a:t>
            </a:r>
          </a:p>
        </p:txBody>
      </p:sp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9780" y="6656674"/>
            <a:ext cx="716220" cy="82800"/>
          </a:xfrm>
          <a:prstGeom prst="rect">
            <a:avLst/>
          </a:prstGeom>
        </p:spPr>
      </p:pic>
      <p:sp>
        <p:nvSpPr>
          <p:cNvPr id="19" name="텍스트 개체 틀 17"/>
          <p:cNvSpPr>
            <a:spLocks noGrp="1"/>
          </p:cNvSpPr>
          <p:nvPr>
            <p:ph type="body" sz="quarter" idx="14" hasCustomPrompt="1"/>
          </p:nvPr>
        </p:nvSpPr>
        <p:spPr>
          <a:xfrm>
            <a:off x="8996363" y="252505"/>
            <a:ext cx="2679637" cy="18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r">
              <a:buFontTx/>
              <a:buNone/>
              <a:defRPr sz="1100" spc="-60" baseline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>
              <a:defRPr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ko-KR" altLang="en-US" dirty="0"/>
              <a:t>마스터 제목 삽입</a:t>
            </a:r>
          </a:p>
        </p:txBody>
      </p:sp>
      <p:sp>
        <p:nvSpPr>
          <p:cNvPr id="14" name="텍스트 개체 틀 15"/>
          <p:cNvSpPr>
            <a:spLocks noGrp="1"/>
          </p:cNvSpPr>
          <p:nvPr>
            <p:ph type="body" sz="quarter" idx="15" hasCustomPrompt="1"/>
          </p:nvPr>
        </p:nvSpPr>
        <p:spPr>
          <a:xfrm>
            <a:off x="516000" y="1340211"/>
            <a:ext cx="11160000" cy="481012"/>
          </a:xfrm>
          <a:prstGeom prst="rect">
            <a:avLst/>
          </a:prstGeom>
        </p:spPr>
        <p:txBody>
          <a:bodyPr lIns="0" tIns="0" rIns="0" bIns="0"/>
          <a:lstStyle>
            <a:lvl1pPr marL="108000" indent="-108000">
              <a:lnSpc>
                <a:spcPct val="120000"/>
              </a:lnSpc>
              <a:spcBef>
                <a:spcPts val="0"/>
              </a:spcBef>
              <a:buSzPct val="85000"/>
              <a:buFont typeface="Arial" panose="020B0604020202020204" pitchFamily="34" charset="0"/>
              <a:buChar char="•"/>
              <a:defRPr sz="1200" spc="-70" baseline="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  <a:lvl2pPr marL="4572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 marL="9144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 marL="13716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 marL="18288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ko-KR" altLang="en-US" dirty="0"/>
              <a:t>내용 삽입</a:t>
            </a:r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74" y="6533011"/>
            <a:ext cx="294347" cy="259136"/>
          </a:xfrm>
          <a:prstGeom prst="rect">
            <a:avLst/>
          </a:prstGeom>
        </p:spPr>
      </p:pic>
      <p:sp>
        <p:nvSpPr>
          <p:cNvPr id="18" name="슬라이드 번호 개체 틀 5"/>
          <p:cNvSpPr txBox="1">
            <a:spLocks/>
          </p:cNvSpPr>
          <p:nvPr userDrawn="1"/>
        </p:nvSpPr>
        <p:spPr>
          <a:xfrm>
            <a:off x="6030158" y="6595049"/>
            <a:ext cx="202406" cy="194215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ko-KR"/>
            </a:defPPr>
            <a:lvl1pPr marL="0" algn="r" defTabSz="914400" rtl="0" eaLnBrk="1" latinLnBrk="1" hangingPunct="1">
              <a:defRPr sz="6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/ 10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0512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256" y="5521932"/>
            <a:ext cx="1124001" cy="129942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1393009" y="1390650"/>
            <a:ext cx="69570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2400" spc="-100" baseline="0" dirty="0">
                <a:solidFill>
                  <a:schemeClr val="bg1">
                    <a:lumMod val="65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E.O.D</a:t>
            </a:r>
            <a:endParaRPr lang="ko-KR" altLang="en-US" sz="2400" spc="-100" baseline="0" dirty="0">
              <a:solidFill>
                <a:schemeClr val="bg1">
                  <a:lumMod val="65000"/>
                </a:schemeClr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393009" y="1813451"/>
            <a:ext cx="182742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200" spc="-100" baseline="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953751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(별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11" name="제목 25"/>
          <p:cNvSpPr>
            <a:spLocks noGrp="1"/>
          </p:cNvSpPr>
          <p:nvPr userDrawn="1">
            <p:ph type="title" hasCustomPrompt="1"/>
          </p:nvPr>
        </p:nvSpPr>
        <p:spPr>
          <a:xfrm>
            <a:off x="1404322" y="1461904"/>
            <a:ext cx="9600998" cy="655215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>
              <a:defRPr sz="2800" spc="-120" baseline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</a:lstStyle>
          <a:p>
            <a:r>
              <a:rPr lang="ko-KR" altLang="en-US" dirty="0"/>
              <a:t>제목 삽입</a:t>
            </a:r>
          </a:p>
        </p:txBody>
      </p:sp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1798" y="6606617"/>
            <a:ext cx="934202" cy="10800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770" y="345073"/>
            <a:ext cx="486000" cy="42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27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4 (별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5827752" y="6595049"/>
            <a:ext cx="202406" cy="194215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600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fld id="{EE46CB3B-22D4-45B7-ACB3-C65C57F3601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186B17D-EC75-41C7-A9B4-00B81513A516}"/>
              </a:ext>
            </a:extLst>
          </p:cNvPr>
          <p:cNvCxnSpPr>
            <a:cxnSpLocks/>
          </p:cNvCxnSpPr>
          <p:nvPr userDrawn="1"/>
        </p:nvCxnSpPr>
        <p:spPr>
          <a:xfrm>
            <a:off x="516000" y="707155"/>
            <a:ext cx="11160000" cy="315"/>
          </a:xfrm>
          <a:prstGeom prst="line">
            <a:avLst/>
          </a:prstGeom>
          <a:ln w="6350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516000" y="279872"/>
            <a:ext cx="9180000" cy="38836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Tx/>
              <a:buNone/>
              <a:defRPr sz="1800" spc="-60" baseline="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2pPr>
            <a:lvl3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3pPr>
            <a:lvl4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4pPr>
            <a:lvl5pPr>
              <a:defRPr sz="140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5pPr>
          </a:lstStyle>
          <a:p>
            <a:pPr lvl="0"/>
            <a:r>
              <a:rPr lang="ko-KR" altLang="en-US" dirty="0"/>
              <a:t>마스터 제목 삽입</a:t>
            </a:r>
          </a:p>
        </p:txBody>
      </p:sp>
      <p:sp>
        <p:nvSpPr>
          <p:cNvPr id="13" name="슬라이드 번호 개체 틀 5"/>
          <p:cNvSpPr txBox="1">
            <a:spLocks/>
          </p:cNvSpPr>
          <p:nvPr userDrawn="1"/>
        </p:nvSpPr>
        <p:spPr>
          <a:xfrm>
            <a:off x="6030158" y="6595049"/>
            <a:ext cx="202406" cy="194215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ko-KR"/>
            </a:defPPr>
            <a:lvl1pPr marL="0" algn="r" defTabSz="914400" rtl="0" eaLnBrk="1" latinLnBrk="1" hangingPunct="1">
              <a:defRPr sz="6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/ 168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3" hasCustomPrompt="1"/>
          </p:nvPr>
        </p:nvSpPr>
        <p:spPr>
          <a:xfrm>
            <a:off x="516000" y="913313"/>
            <a:ext cx="11160000" cy="4810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400" spc="-70" baseline="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  <a:lvl2pPr marL="4572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2pPr>
            <a:lvl3pPr marL="9144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3pPr>
            <a:lvl4pPr marL="13716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4pPr>
            <a:lvl5pPr marL="1828800" indent="0">
              <a:buFontTx/>
              <a:buNone/>
              <a:defRPr sz="18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5pPr>
          </a:lstStyle>
          <a:p>
            <a:pPr lvl="0"/>
            <a:r>
              <a:rPr lang="ko-KR" altLang="en-US" dirty="0"/>
              <a:t>내용 삽입</a:t>
            </a:r>
          </a:p>
        </p:txBody>
      </p:sp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9780" y="6656674"/>
            <a:ext cx="716220" cy="828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74" y="6533011"/>
            <a:ext cx="294347" cy="25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56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817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71" r:id="rId2"/>
    <p:sldLayoutId id="2147483670" r:id="rId3"/>
    <p:sldLayoutId id="2147483653" r:id="rId4"/>
    <p:sldLayoutId id="2147483657" r:id="rId5"/>
    <p:sldLayoutId id="2147483659" r:id="rId6"/>
    <p:sldLayoutId id="2147483658" r:id="rId7"/>
    <p:sldLayoutId id="2147483667" r:id="rId8"/>
    <p:sldLayoutId id="2147483668" r:id="rId9"/>
    <p:sldLayoutId id="2147483674" r:id="rId10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</a:t>
            </a:r>
            <a:r>
              <a:rPr lang="ko-KR" altLang="en-US" dirty="0"/>
              <a:t>연구소 </a:t>
            </a:r>
            <a:br>
              <a:rPr lang="en-US" altLang="ko-KR" dirty="0"/>
            </a:br>
            <a:r>
              <a:rPr lang="en-US" altLang="ko-KR" sz="2500" dirty="0"/>
              <a:t>Fashion Recommendation System </a:t>
            </a:r>
            <a:r>
              <a:rPr lang="ko-KR" altLang="en-US" sz="2500" dirty="0"/>
              <a:t>에 대한 연구 및 과제 수행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2023.01.30 – 2023.02.24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r"/>
            <a:r>
              <a:rPr lang="en-US" altLang="ko-KR" dirty="0"/>
              <a:t>AI </a:t>
            </a:r>
            <a:r>
              <a:rPr lang="ko-KR" altLang="en-US" dirty="0"/>
              <a:t>연구소 </a:t>
            </a:r>
            <a:r>
              <a:rPr lang="en-US" altLang="ko-KR" dirty="0"/>
              <a:t>Intern </a:t>
            </a:r>
            <a:r>
              <a:rPr lang="ko-KR" altLang="en-US" dirty="0" err="1"/>
              <a:t>유병주</a:t>
            </a:r>
            <a:r>
              <a:rPr lang="en-US" altLang="ko-KR" dirty="0"/>
              <a:t>(YU BYEONG JU)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0437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이미지 전처리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(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배경 제거의 필요성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) 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FDD57F6-22FE-F7D5-FA6B-28C824290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238" y="1394325"/>
            <a:ext cx="3155036" cy="4427227"/>
          </a:xfrm>
          <a:prstGeom prst="rect">
            <a:avLst/>
          </a:prstGeom>
        </p:spPr>
      </p:pic>
      <p:pic>
        <p:nvPicPr>
          <p:cNvPr id="12" name="그림 11" descr="그룹, 사람들, 다른, 여러개이(가) 표시된 사진&#10;&#10;자동 생성된 설명">
            <a:extLst>
              <a:ext uri="{FF2B5EF4-FFF2-40B4-BE49-F238E27FC236}">
                <a16:creationId xmlns:a16="http://schemas.microsoft.com/office/drawing/2014/main" id="{607DF8C6-9F5D-36FB-EE6F-47A3FD6AF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4610" y="1244857"/>
            <a:ext cx="5524186" cy="4769082"/>
          </a:xfrm>
          <a:prstGeom prst="rect">
            <a:avLst/>
          </a:prstGeom>
        </p:spPr>
      </p:pic>
      <p:sp>
        <p:nvSpPr>
          <p:cNvPr id="14" name="텍스트 개체 틀 6"/>
          <p:cNvSpPr txBox="1">
            <a:spLocks/>
          </p:cNvSpPr>
          <p:nvPr/>
        </p:nvSpPr>
        <p:spPr>
          <a:xfrm>
            <a:off x="3961644" y="6013939"/>
            <a:ext cx="4405059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 전처리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(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배경 제거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)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전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 유사도 결과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5687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이미지 전처리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(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배경 제거의 필요성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)  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F14BC3C-A985-DBEB-BE16-305CB001D1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456" y="1257209"/>
            <a:ext cx="7723088" cy="5026137"/>
          </a:xfrm>
          <a:prstGeom prst="rect">
            <a:avLst/>
          </a:prstGeom>
        </p:spPr>
      </p:pic>
      <p:sp>
        <p:nvSpPr>
          <p:cNvPr id="10" name="텍스트 개체 틀 6"/>
          <p:cNvSpPr txBox="1">
            <a:spLocks/>
          </p:cNvSpPr>
          <p:nvPr/>
        </p:nvSpPr>
        <p:spPr>
          <a:xfrm>
            <a:off x="2080090" y="6146230"/>
            <a:ext cx="4405059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 전처리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(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배경 제거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)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전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  <p:sp>
        <p:nvSpPr>
          <p:cNvPr id="13" name="텍스트 개체 틀 6"/>
          <p:cNvSpPr txBox="1">
            <a:spLocks/>
          </p:cNvSpPr>
          <p:nvPr/>
        </p:nvSpPr>
        <p:spPr>
          <a:xfrm>
            <a:off x="5828544" y="6146230"/>
            <a:ext cx="4405059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 전처리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(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배경 제거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)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후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  <p:sp>
        <p:nvSpPr>
          <p:cNvPr id="11" name="텍스트 개체 틀 6"/>
          <p:cNvSpPr txBox="1">
            <a:spLocks/>
          </p:cNvSpPr>
          <p:nvPr/>
        </p:nvSpPr>
        <p:spPr>
          <a:xfrm>
            <a:off x="3961644" y="6013939"/>
            <a:ext cx="4405059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0401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이미지 전처리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– 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주요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 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색상 추출 하기 </a:t>
            </a:r>
            <a:r>
              <a:rPr lang="en-US" altLang="ko-KR" sz="1500" dirty="0" err="1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ColorThief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9D5859-AB56-144E-F539-1C653E3B4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507" y="1293096"/>
            <a:ext cx="3374264" cy="5224666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13C89D31-65E8-6877-E7D3-49A36B3258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598" y="1293096"/>
            <a:ext cx="4834237" cy="231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381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이미지 전처리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(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배경 제거의 필요성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) 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pic>
        <p:nvPicPr>
          <p:cNvPr id="9" name="그림 8" descr="텍스트, 잔디, 전체, 여러개이(가) 표시된 사진&#10;&#10;자동 생성된 설명">
            <a:extLst>
              <a:ext uri="{FF2B5EF4-FFF2-40B4-BE49-F238E27FC236}">
                <a16:creationId xmlns:a16="http://schemas.microsoft.com/office/drawing/2014/main" id="{AA688BE1-5F5F-58BF-C91D-531DF6FE1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285" y="1257427"/>
            <a:ext cx="5430777" cy="465209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FDD57F6-22FE-F7D5-FA6B-28C824290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238" y="1394325"/>
            <a:ext cx="3155036" cy="4427227"/>
          </a:xfrm>
          <a:prstGeom prst="rect">
            <a:avLst/>
          </a:prstGeom>
        </p:spPr>
      </p:pic>
      <p:sp>
        <p:nvSpPr>
          <p:cNvPr id="11" name="텍스트 개체 틀 6"/>
          <p:cNvSpPr txBox="1">
            <a:spLocks/>
          </p:cNvSpPr>
          <p:nvPr/>
        </p:nvSpPr>
        <p:spPr>
          <a:xfrm>
            <a:off x="3961644" y="6013939"/>
            <a:ext cx="4405059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 전처리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(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배경 제거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)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후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 유사도 결과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5095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이미지 전처리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(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배경 제거의 필요성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) 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pic>
        <p:nvPicPr>
          <p:cNvPr id="9" name="그림 8" descr="텍스트, 잔디, 전체, 여러개이(가) 표시된 사진&#10;&#10;자동 생성된 설명">
            <a:extLst>
              <a:ext uri="{FF2B5EF4-FFF2-40B4-BE49-F238E27FC236}">
                <a16:creationId xmlns:a16="http://schemas.microsoft.com/office/drawing/2014/main" id="{AA688BE1-5F5F-58BF-C91D-531DF6FE1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112" y="1399005"/>
            <a:ext cx="5031435" cy="4310015"/>
          </a:xfrm>
          <a:prstGeom prst="rect">
            <a:avLst/>
          </a:prstGeom>
        </p:spPr>
      </p:pic>
      <p:sp>
        <p:nvSpPr>
          <p:cNvPr id="11" name="텍스트 개체 틀 6"/>
          <p:cNvSpPr txBox="1">
            <a:spLocks/>
          </p:cNvSpPr>
          <p:nvPr/>
        </p:nvSpPr>
        <p:spPr>
          <a:xfrm>
            <a:off x="3961644" y="6013939"/>
            <a:ext cx="4405059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 전처리 전후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 유사도 결과 비교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  <p:pic>
        <p:nvPicPr>
          <p:cNvPr id="12" name="그림 11" descr="그룹, 사람들, 다른, 여러개이(가) 표시된 사진&#10;&#10;자동 생성된 설명">
            <a:extLst>
              <a:ext uri="{FF2B5EF4-FFF2-40B4-BE49-F238E27FC236}">
                <a16:creationId xmlns:a16="http://schemas.microsoft.com/office/drawing/2014/main" id="{607DF8C6-9F5D-36FB-EE6F-47A3FD6AF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88" y="1394325"/>
            <a:ext cx="5067936" cy="4375197"/>
          </a:xfrm>
          <a:prstGeom prst="rect">
            <a:avLst/>
          </a:prstGeom>
        </p:spPr>
      </p:pic>
      <p:sp>
        <p:nvSpPr>
          <p:cNvPr id="13" name="오른쪽 화살표 12"/>
          <p:cNvSpPr/>
          <p:nvPr/>
        </p:nvSpPr>
        <p:spPr>
          <a:xfrm>
            <a:off x="5684989" y="3355740"/>
            <a:ext cx="545123" cy="3483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110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패션 데이터 메타 데이터 셋 수집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23" y="1243892"/>
            <a:ext cx="8071939" cy="5205686"/>
          </a:xfrm>
          <a:prstGeom prst="rect">
            <a:avLst/>
          </a:prstGeom>
        </p:spPr>
      </p:pic>
      <p:sp>
        <p:nvSpPr>
          <p:cNvPr id="12" name="텍스트 개체 틀 6"/>
          <p:cNvSpPr txBox="1">
            <a:spLocks/>
          </p:cNvSpPr>
          <p:nvPr/>
        </p:nvSpPr>
        <p:spPr>
          <a:xfrm>
            <a:off x="6309190" y="2089693"/>
            <a:ext cx="4405059" cy="5802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Fashion M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사 홈페이지 내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Codi-shop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상세 페이지 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옷 착용 샷에 대한 태그 정보를 확인할 수 있음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  <p:sp>
        <p:nvSpPr>
          <p:cNvPr id="13" name="텍스트 개체 틀 6"/>
          <p:cNvSpPr txBox="1">
            <a:spLocks/>
          </p:cNvSpPr>
          <p:nvPr/>
        </p:nvSpPr>
        <p:spPr>
          <a:xfrm>
            <a:off x="6309189" y="3137848"/>
            <a:ext cx="4405059" cy="5802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태그 정보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: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옷 카테고리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스타일 카테고리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</a:p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Fabric,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브랜드 명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착용 아이템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등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5930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패션 데이터 메타 데이터 셋 수집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00" y="1394325"/>
            <a:ext cx="6817767" cy="4261104"/>
          </a:xfrm>
          <a:prstGeom prst="rect">
            <a:avLst/>
          </a:prstGeom>
        </p:spPr>
      </p:pic>
      <p:sp>
        <p:nvSpPr>
          <p:cNvPr id="10" name="텍스트 개체 틀 6"/>
          <p:cNvSpPr txBox="1">
            <a:spLocks/>
          </p:cNvSpPr>
          <p:nvPr/>
        </p:nvSpPr>
        <p:spPr>
          <a:xfrm>
            <a:off x="7493470" y="3198724"/>
            <a:ext cx="4405059" cy="5802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PID :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패션 이미지 상품 번호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GENDER :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착용 이미지의 성별 정보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TITLE :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착용 이미지 제목 정보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CATEGORY :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착용 이미지의 스타일 카테고리 정보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TAG :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착용 이미지의 스타일 해시태그 정보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LINK :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착용 이미지의 원본 링크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</a:t>
            </a:r>
          </a:p>
        </p:txBody>
      </p:sp>
      <p:sp>
        <p:nvSpPr>
          <p:cNvPr id="8" name="텍스트 개체 틀 6"/>
          <p:cNvSpPr txBox="1">
            <a:spLocks/>
          </p:cNvSpPr>
          <p:nvPr/>
        </p:nvSpPr>
        <p:spPr>
          <a:xfrm>
            <a:off x="7493470" y="2063860"/>
            <a:ext cx="4405059" cy="5802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6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개의 카테고리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남녀 패션 </a:t>
            </a:r>
            <a:r>
              <a:rPr lang="ko-KR" altLang="en-US" sz="1300" dirty="0" err="1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착장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이미지 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총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2,878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장의 이미지 데이터를 활용 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288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키워드 기반의 유사 패션 이미지 검색 엔진 구현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(TF-IDF)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  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4020" t="9205" r="4728" b="4818"/>
          <a:stretch/>
        </p:blipFill>
        <p:spPr>
          <a:xfrm>
            <a:off x="812761" y="2038427"/>
            <a:ext cx="5111496" cy="3063240"/>
          </a:xfrm>
          <a:prstGeom prst="rect">
            <a:avLst/>
          </a:prstGeom>
        </p:spPr>
      </p:pic>
      <p:sp>
        <p:nvSpPr>
          <p:cNvPr id="11" name="텍스트 개체 틀 6"/>
          <p:cNvSpPr txBox="1">
            <a:spLocks/>
          </p:cNvSpPr>
          <p:nvPr/>
        </p:nvSpPr>
        <p:spPr>
          <a:xfrm>
            <a:off x="1165979" y="5524732"/>
            <a:ext cx="4405059" cy="5802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태그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정보를 가지고 있는 하나의 패션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“</a:t>
            </a:r>
            <a:r>
              <a:rPr lang="ko-KR" altLang="en-US" sz="1300" dirty="0">
                <a:solidFill>
                  <a:srgbClr val="6666FF"/>
                </a:solidFill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”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를 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하나의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“</a:t>
            </a:r>
            <a:r>
              <a:rPr lang="ko-KR" altLang="en-US" sz="1300" dirty="0">
                <a:solidFill>
                  <a:srgbClr val="E62A2A"/>
                </a:solidFill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문서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”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로 취급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  <p:sp>
        <p:nvSpPr>
          <p:cNvPr id="14" name="텍스트 개체 틀 6"/>
          <p:cNvSpPr txBox="1">
            <a:spLocks/>
          </p:cNvSpPr>
          <p:nvPr/>
        </p:nvSpPr>
        <p:spPr>
          <a:xfrm>
            <a:off x="6440344" y="5524732"/>
            <a:ext cx="5112036" cy="2430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사용자 입력 키워드를 해당 이미지가 얼마나 많이 포함하고 있는가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? (</a:t>
            </a:r>
            <a:r>
              <a:rPr lang="en-US" altLang="ko-KR" sz="1300" dirty="0" err="1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tf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)</a:t>
            </a:r>
          </a:p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사용자 입력 키워드가 얼마나 희소성을 띄고 있는가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? (</a:t>
            </a:r>
            <a:r>
              <a:rPr lang="en-US" altLang="ko-KR" sz="1300" dirty="0" err="1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idf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)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837"/>
          <a:stretch/>
        </p:blipFill>
        <p:spPr>
          <a:xfrm>
            <a:off x="7035677" y="1408142"/>
            <a:ext cx="3921369" cy="369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55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키워드 기반의 유사 패션 이미지 검색 엔진 구현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(TF-IDF)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 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022" y="1293512"/>
            <a:ext cx="9151159" cy="109142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022" y="2384935"/>
            <a:ext cx="9151159" cy="414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439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이미지 특징 추출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+ 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키워드 기반 입력 결과 비교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407" y="1294221"/>
            <a:ext cx="8815081" cy="494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929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3256" y="1524514"/>
            <a:ext cx="9470413" cy="655215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프로젝트 동기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프로젝트 개요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–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WorkFlow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진행 과정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1) Fashion Image Collection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2) Image Pre-Processing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3) Fashion Image Meta-data set 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마무리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–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소감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1282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이미지 특징 추출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+ 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키워드 기반 입력 결과 비교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01" y="1956790"/>
            <a:ext cx="2463137" cy="369470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814" y="1173394"/>
            <a:ext cx="6383216" cy="187776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352" y="4127709"/>
            <a:ext cx="7760677" cy="2192001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2925838" y="2238429"/>
            <a:ext cx="900814" cy="3483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화살표 9"/>
          <p:cNvSpPr/>
          <p:nvPr/>
        </p:nvSpPr>
        <p:spPr>
          <a:xfrm rot="5400000">
            <a:off x="7282564" y="3578910"/>
            <a:ext cx="616251" cy="3483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텍스트 개체 틀 6"/>
          <p:cNvSpPr txBox="1">
            <a:spLocks/>
          </p:cNvSpPr>
          <p:nvPr/>
        </p:nvSpPr>
        <p:spPr>
          <a:xfrm>
            <a:off x="2406590" y="1752917"/>
            <a:ext cx="1954224" cy="5802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Vgg16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기반 이미지 특징 추출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TOP100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중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TOP5</a:t>
            </a:r>
          </a:p>
        </p:txBody>
      </p:sp>
      <p:sp>
        <p:nvSpPr>
          <p:cNvPr id="13" name="텍스트 개체 틀 6"/>
          <p:cNvSpPr txBox="1">
            <a:spLocks/>
          </p:cNvSpPr>
          <p:nvPr/>
        </p:nvSpPr>
        <p:spPr>
          <a:xfrm>
            <a:off x="7862085" y="3480940"/>
            <a:ext cx="1954224" cy="5802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Query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이미지의 키워드와 교집합 검색 결과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TOP5</a:t>
            </a:r>
          </a:p>
        </p:txBody>
      </p:sp>
      <p:sp>
        <p:nvSpPr>
          <p:cNvPr id="14" name="텍스트 개체 틀 6"/>
          <p:cNvSpPr txBox="1">
            <a:spLocks/>
          </p:cNvSpPr>
          <p:nvPr/>
        </p:nvSpPr>
        <p:spPr>
          <a:xfrm>
            <a:off x="833457" y="5702047"/>
            <a:ext cx="1954224" cy="5802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Query Image</a:t>
            </a:r>
          </a:p>
        </p:txBody>
      </p:sp>
    </p:spTree>
    <p:extLst>
      <p:ext uri="{BB962C8B-B14F-4D97-AF65-F5344CB8AC3E}">
        <p14:creationId xmlns:p14="http://schemas.microsoft.com/office/powerpoint/2010/main" val="3276446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6" name="CJONS_INTERNSHIP.mov" descr="CJONS_INTERNSHIP.mov">
            <a:hlinkClick r:id="" action="ppaction://media"/>
            <a:extLst>
              <a:ext uri="{FF2B5EF4-FFF2-40B4-BE49-F238E27FC236}">
                <a16:creationId xmlns:a16="http://schemas.microsoft.com/office/drawing/2014/main" id="{D389807A-6B52-409B-C263-AB7E9CBD39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90888" y="0"/>
            <a:ext cx="56102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80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17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5444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아이디어 벤치 </a:t>
            </a:r>
            <a:r>
              <a:rPr lang="ko-KR" altLang="en-US" sz="1500" dirty="0" err="1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마킹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: APP “</a:t>
            </a:r>
            <a:r>
              <a:rPr lang="en-US" altLang="ko-KR" sz="1500" dirty="0" err="1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onthelook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 </a:t>
            </a:r>
            <a:r>
              <a:rPr lang="ko-KR" altLang="en-US" sz="1500" dirty="0" err="1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온더룩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”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12" b="4359"/>
          <a:stretch/>
        </p:blipFill>
        <p:spPr>
          <a:xfrm>
            <a:off x="1124791" y="1310054"/>
            <a:ext cx="2562688" cy="4721469"/>
          </a:xfrm>
          <a:prstGeom prst="rect">
            <a:avLst/>
          </a:prstGeom>
        </p:spPr>
      </p:pic>
      <p:sp>
        <p:nvSpPr>
          <p:cNvPr id="9" name="텍스트 개체 틀 4"/>
          <p:cNvSpPr txBox="1">
            <a:spLocks/>
          </p:cNvSpPr>
          <p:nvPr/>
        </p:nvSpPr>
        <p:spPr>
          <a:xfrm>
            <a:off x="4806003" y="2773816"/>
            <a:ext cx="5530177" cy="3373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lnSpc>
                <a:spcPct val="110000"/>
              </a:lnSpc>
              <a:spcBef>
                <a:spcPts val="0"/>
              </a:spcBef>
              <a:buFontTx/>
              <a:buNone/>
              <a:defRPr sz="1400" kern="1200" spc="-70" baseline="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날씨</a:t>
            </a:r>
            <a:r>
              <a:rPr lang="en-US" altLang="ko-KR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목적</a:t>
            </a:r>
            <a:r>
              <a:rPr lang="en-US" altLang="ko-KR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기분 상태에 따라 새로운 스타일링을 선보이고 싶은 개인의 욕구</a:t>
            </a:r>
          </a:p>
        </p:txBody>
      </p:sp>
      <p:sp>
        <p:nvSpPr>
          <p:cNvPr id="12" name="텍스트 개체 틀 4"/>
          <p:cNvSpPr txBox="1">
            <a:spLocks/>
          </p:cNvSpPr>
          <p:nvPr/>
        </p:nvSpPr>
        <p:spPr>
          <a:xfrm>
            <a:off x="4806003" y="3375532"/>
            <a:ext cx="5530177" cy="3373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lnSpc>
                <a:spcPct val="110000"/>
              </a:lnSpc>
              <a:spcBef>
                <a:spcPts val="0"/>
              </a:spcBef>
              <a:buFontTx/>
              <a:buNone/>
              <a:defRPr sz="1400" kern="1200" spc="-70" baseline="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연출하고 싶은 스타일 룩과 유사한 다양한 </a:t>
            </a:r>
            <a:r>
              <a:rPr lang="ko-KR" altLang="en-US" dirty="0" err="1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착장</a:t>
            </a:r>
            <a:r>
              <a:rPr lang="ko-KR" altLang="en-US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정보를 얻고 싶어함</a:t>
            </a:r>
            <a:r>
              <a:rPr lang="en-US" altLang="ko-KR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.</a:t>
            </a:r>
            <a:endParaRPr lang="ko-KR" altLang="en-US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8309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아이디어 벤치 </a:t>
            </a:r>
            <a:r>
              <a:rPr lang="ko-KR" altLang="en-US" sz="1500" dirty="0" err="1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마킹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: APP “</a:t>
            </a:r>
            <a:r>
              <a:rPr lang="en-US" altLang="ko-KR" sz="1500" dirty="0" err="1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onthelook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 </a:t>
            </a:r>
            <a:r>
              <a:rPr lang="ko-KR" altLang="en-US" sz="1500" dirty="0" err="1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온더룩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”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12" b="4359"/>
          <a:stretch/>
        </p:blipFill>
        <p:spPr>
          <a:xfrm>
            <a:off x="1124791" y="1310054"/>
            <a:ext cx="2345175" cy="432072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862" y="1320806"/>
            <a:ext cx="5412269" cy="4309973"/>
          </a:xfrm>
          <a:prstGeom prst="rect">
            <a:avLst/>
          </a:prstGeom>
        </p:spPr>
      </p:pic>
      <p:sp>
        <p:nvSpPr>
          <p:cNvPr id="8" name="텍스트 개체 틀 6"/>
          <p:cNvSpPr txBox="1">
            <a:spLocks/>
          </p:cNvSpPr>
          <p:nvPr/>
        </p:nvSpPr>
        <p:spPr>
          <a:xfrm>
            <a:off x="1567424" y="6027520"/>
            <a:ext cx="8992982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내가 원하는 스타일을 필터 기능을 통해 정렬하고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 err="1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인스타처럼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편하게 옷을 구경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나의 </a:t>
            </a:r>
            <a:r>
              <a:rPr lang="ko-KR" altLang="en-US" sz="1300" dirty="0" err="1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착용샷을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공유할 수 있는 플랫폼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맘에 드는 코디나 제품을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My Digital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옷장에 소장할 수도 있음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8150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1500" dirty="0" err="1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WorkFlow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rcRect t="26101" b="2949"/>
          <a:stretch/>
        </p:blipFill>
        <p:spPr>
          <a:xfrm>
            <a:off x="2472695" y="1104721"/>
            <a:ext cx="6687483" cy="2074985"/>
          </a:xfrm>
          <a:prstGeom prst="rect">
            <a:avLst/>
          </a:prstGeom>
        </p:spPr>
      </p:pic>
      <p:grpSp>
        <p:nvGrpSpPr>
          <p:cNvPr id="34" name="그룹 33"/>
          <p:cNvGrpSpPr/>
          <p:nvPr/>
        </p:nvGrpSpPr>
        <p:grpSpPr>
          <a:xfrm>
            <a:off x="2472695" y="3818606"/>
            <a:ext cx="6687483" cy="2822430"/>
            <a:chOff x="2371259" y="3877408"/>
            <a:chExt cx="6687483" cy="2822430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2371259" y="3877408"/>
              <a:ext cx="6687483" cy="268165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2546403" y="4212940"/>
              <a:ext cx="6239440" cy="2486898"/>
              <a:chOff x="1561664" y="4081056"/>
              <a:chExt cx="6239440" cy="2486898"/>
            </a:xfrm>
          </p:grpSpPr>
          <p:pic>
            <p:nvPicPr>
              <p:cNvPr id="16" name="그림 1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74820" y="4192819"/>
                <a:ext cx="964779" cy="964779"/>
              </a:xfrm>
              <a:prstGeom prst="rect">
                <a:avLst/>
              </a:prstGeom>
            </p:spPr>
          </p:pic>
          <p:sp>
            <p:nvSpPr>
              <p:cNvPr id="17" name="텍스트 개체 틀 6"/>
              <p:cNvSpPr txBox="1">
                <a:spLocks/>
              </p:cNvSpPr>
              <p:nvPr/>
            </p:nvSpPr>
            <p:spPr>
              <a:xfrm>
                <a:off x="1561664" y="5211197"/>
                <a:ext cx="1603567" cy="50380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300" dirty="0">
                    <a:latin typeface="CJ ONLYONE NEW 본문 Regular" panose="00000500000000000000" pitchFamily="2" charset="-127"/>
                    <a:ea typeface="CJ ONLYONE NEW 본문 Regular" panose="00000500000000000000" pitchFamily="2" charset="-127"/>
                  </a:rPr>
                  <a:t>Image -&gt; keyword	</a:t>
                </a:r>
              </a:p>
            </p:txBody>
          </p:sp>
          <p:cxnSp>
            <p:nvCxnSpPr>
              <p:cNvPr id="19" name="직선 화살표 연결선 18"/>
              <p:cNvCxnSpPr/>
              <p:nvPr/>
            </p:nvCxnSpPr>
            <p:spPr>
              <a:xfrm>
                <a:off x="3043333" y="4675208"/>
                <a:ext cx="518746" cy="8792"/>
              </a:xfrm>
              <a:prstGeom prst="straightConnector1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그림 19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65814" y="4224814"/>
                <a:ext cx="900788" cy="900788"/>
              </a:xfrm>
              <a:prstGeom prst="rect">
                <a:avLst/>
              </a:prstGeom>
            </p:spPr>
          </p:pic>
          <p:sp>
            <p:nvSpPr>
              <p:cNvPr id="21" name="텍스트 개체 틀 6"/>
              <p:cNvSpPr txBox="1">
                <a:spLocks/>
              </p:cNvSpPr>
              <p:nvPr/>
            </p:nvSpPr>
            <p:spPr>
              <a:xfrm>
                <a:off x="3492445" y="5211196"/>
                <a:ext cx="1603567" cy="50380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300" dirty="0">
                    <a:latin typeface="CJ ONLYONE NEW 본문 Regular" panose="00000500000000000000" pitchFamily="2" charset="-127"/>
                    <a:ea typeface="CJ ONLYONE NEW 본문 Regular" panose="00000500000000000000" pitchFamily="2" charset="-127"/>
                  </a:rPr>
                  <a:t>Documentation	</a:t>
                </a:r>
              </a:p>
            </p:txBody>
          </p:sp>
          <p:cxnSp>
            <p:nvCxnSpPr>
              <p:cNvPr id="22" name="직선 화살표 연결선 21"/>
              <p:cNvCxnSpPr/>
              <p:nvPr/>
            </p:nvCxnSpPr>
            <p:spPr>
              <a:xfrm flipV="1">
                <a:off x="4870337" y="4675208"/>
                <a:ext cx="1225663" cy="4396"/>
              </a:xfrm>
              <a:prstGeom prst="straightConnector1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4" name="그림 2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59470" y="5313976"/>
                <a:ext cx="647395" cy="647395"/>
              </a:xfrm>
              <a:prstGeom prst="rect">
                <a:avLst/>
              </a:prstGeom>
            </p:spPr>
          </p:pic>
          <p:cxnSp>
            <p:nvCxnSpPr>
              <p:cNvPr id="25" name="직선 화살표 연결선 24"/>
              <p:cNvCxnSpPr/>
              <p:nvPr/>
            </p:nvCxnSpPr>
            <p:spPr>
              <a:xfrm flipV="1">
                <a:off x="5483168" y="4782384"/>
                <a:ext cx="4667" cy="428812"/>
              </a:xfrm>
              <a:prstGeom prst="straightConnector1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텍스트 개체 틀 6"/>
              <p:cNvSpPr txBox="1">
                <a:spLocks/>
              </p:cNvSpPr>
              <p:nvPr/>
            </p:nvSpPr>
            <p:spPr>
              <a:xfrm>
                <a:off x="4736950" y="6064151"/>
                <a:ext cx="1492434" cy="50380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300" dirty="0">
                    <a:latin typeface="CJ ONLYONE NEW 본문 Regular" panose="00000500000000000000" pitchFamily="2" charset="-127"/>
                    <a:ea typeface="CJ ONLYONE NEW 본문 Regular" panose="00000500000000000000" pitchFamily="2" charset="-127"/>
                  </a:rPr>
                  <a:t>Input Query	</a:t>
                </a:r>
              </a:p>
            </p:txBody>
          </p:sp>
          <p:pic>
            <p:nvPicPr>
              <p:cNvPr id="29" name="그림 28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6483156" y="4081056"/>
                <a:ext cx="1188303" cy="1188303"/>
              </a:xfrm>
              <a:prstGeom prst="rect">
                <a:avLst/>
              </a:prstGeom>
            </p:spPr>
          </p:pic>
          <p:sp>
            <p:nvSpPr>
              <p:cNvPr id="30" name="텍스트 개체 틀 6"/>
              <p:cNvSpPr txBox="1">
                <a:spLocks/>
              </p:cNvSpPr>
              <p:nvPr/>
            </p:nvSpPr>
            <p:spPr>
              <a:xfrm>
                <a:off x="6308670" y="5240841"/>
                <a:ext cx="1492434" cy="50380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300" dirty="0">
                    <a:latin typeface="CJ ONLYONE NEW 본문 Regular" panose="00000500000000000000" pitchFamily="2" charset="-127"/>
                    <a:ea typeface="CJ ONLYONE NEW 본문 Regular" panose="00000500000000000000" pitchFamily="2" charset="-127"/>
                  </a:rPr>
                  <a:t>Search Result	</a:t>
                </a:r>
              </a:p>
            </p:txBody>
          </p:sp>
        </p:grpSp>
      </p:grpSp>
      <p:sp>
        <p:nvSpPr>
          <p:cNvPr id="35" name="십자형 34"/>
          <p:cNvSpPr/>
          <p:nvPr/>
        </p:nvSpPr>
        <p:spPr>
          <a:xfrm>
            <a:off x="5527102" y="3236281"/>
            <a:ext cx="429410" cy="422715"/>
          </a:xfrm>
          <a:prstGeom prst="plus">
            <a:avLst>
              <a:gd name="adj" fmla="val 38159"/>
            </a:avLst>
          </a:prstGeom>
          <a:solidFill>
            <a:srgbClr val="D4A1FA"/>
          </a:solidFill>
          <a:ln>
            <a:solidFill>
              <a:srgbClr val="D4A1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816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FIR( Fashion Information Retrieval ) 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이 직면하고 있는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issues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589" y="1394325"/>
            <a:ext cx="2735528" cy="4193385"/>
          </a:xfrm>
          <a:prstGeom prst="rect">
            <a:avLst/>
          </a:prstGeom>
        </p:spPr>
      </p:pic>
      <p:sp>
        <p:nvSpPr>
          <p:cNvPr id="7" name="텍스트 개체 틀 6"/>
          <p:cNvSpPr txBox="1">
            <a:spLocks/>
          </p:cNvSpPr>
          <p:nvPr/>
        </p:nvSpPr>
        <p:spPr>
          <a:xfrm>
            <a:off x="601823" y="5708579"/>
            <a:ext cx="4405059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하나의 패션 이미지에 여러 개의 패션 아이템들도 구성되어 있음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</a:t>
            </a:r>
          </a:p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(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자켓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후드 </a:t>
            </a:r>
            <a:r>
              <a:rPr lang="ko-KR" altLang="en-US" sz="1300" dirty="0" err="1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스웨트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셔츠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셔츠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데님팬츠 안경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,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신발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)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5903970" y="2265700"/>
            <a:ext cx="5052666" cy="2286447"/>
            <a:chOff x="5481939" y="3197684"/>
            <a:chExt cx="5052666" cy="2286447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96362" y="3197684"/>
              <a:ext cx="1538243" cy="2258141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1939" y="3197684"/>
              <a:ext cx="1557525" cy="2286447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9379" y="3197684"/>
              <a:ext cx="1557525" cy="2286447"/>
            </a:xfrm>
            <a:prstGeom prst="rect">
              <a:avLst/>
            </a:prstGeom>
          </p:spPr>
        </p:pic>
      </p:grpSp>
      <p:sp>
        <p:nvSpPr>
          <p:cNvPr id="12" name="텍스트 개체 틀 6"/>
          <p:cNvSpPr txBox="1">
            <a:spLocks/>
          </p:cNvSpPr>
          <p:nvPr/>
        </p:nvSpPr>
        <p:spPr>
          <a:xfrm>
            <a:off x="6237642" y="5708579"/>
            <a:ext cx="4405059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모델의 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shape deformation(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자세 변형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)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 또는 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Occlusions (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가려짐 현상</a:t>
            </a: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) </a:t>
            </a: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에 취약할 수 있음 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0650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194" y="844947"/>
            <a:ext cx="4496427" cy="305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14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Image Dataset 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확보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6753676" y="1512277"/>
            <a:ext cx="4485372" cy="4306626"/>
            <a:chOff x="692149" y="1541025"/>
            <a:chExt cx="4485372" cy="430662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9547" y="1541025"/>
              <a:ext cx="1307402" cy="1796931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14543" y="1541025"/>
              <a:ext cx="1362978" cy="1796931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9548" y="3448570"/>
              <a:ext cx="1321516" cy="1807455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23460" y="3448570"/>
              <a:ext cx="1294571" cy="1807455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14543" y="3448570"/>
              <a:ext cx="1362978" cy="1807455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323460" y="1541025"/>
              <a:ext cx="1303663" cy="1796931"/>
            </a:xfrm>
            <a:prstGeom prst="rect">
              <a:avLst/>
            </a:prstGeom>
          </p:spPr>
        </p:pic>
        <p:sp>
          <p:nvSpPr>
            <p:cNvPr id="17" name="텍스트 개체 틀 6"/>
            <p:cNvSpPr txBox="1">
              <a:spLocks/>
            </p:cNvSpPr>
            <p:nvPr/>
          </p:nvSpPr>
          <p:spPr>
            <a:xfrm>
              <a:off x="692149" y="5366639"/>
              <a:ext cx="4405059" cy="48101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남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, </a:t>
              </a:r>
              <a:r>
                <a:rPr lang="ko-KR" altLang="en-US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녀 아메리칸캐주얼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, </a:t>
              </a:r>
              <a:r>
                <a:rPr lang="ko-KR" altLang="en-US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캐주얼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, </a:t>
              </a:r>
              <a:r>
                <a:rPr lang="ko-KR" altLang="en-US" sz="1300" dirty="0" err="1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댄디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, </a:t>
              </a:r>
              <a:r>
                <a:rPr lang="ko-KR" altLang="en-US" sz="1300" dirty="0" err="1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포멀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, </a:t>
              </a:r>
              <a:r>
                <a:rPr lang="ko-KR" altLang="en-US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스포츠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, </a:t>
              </a:r>
              <a:r>
                <a:rPr lang="ko-KR" altLang="en-US" sz="1300" dirty="0" err="1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스트릿</a:t>
              </a:r>
              <a:r>
                <a:rPr lang="ko-KR" altLang="en-US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 등 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6</a:t>
              </a:r>
              <a:r>
                <a:rPr lang="ko-KR" altLang="en-US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종 </a:t>
              </a:r>
              <a:endPara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endParaRPr>
            </a:p>
            <a:p>
              <a:pPr marL="0" indent="0" algn="ctr">
                <a:buNone/>
              </a:pPr>
              <a:r>
                <a:rPr lang="ko-KR" altLang="en-US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총 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2878 </a:t>
              </a:r>
              <a:r>
                <a:rPr lang="ko-KR" altLang="en-US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장의 이미지 데이터 확보 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(</a:t>
              </a:r>
              <a:r>
                <a:rPr lang="ko-KR" altLang="en-US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데이터 </a:t>
              </a:r>
              <a:r>
                <a:rPr lang="ko-KR" altLang="en-US" sz="1300" dirty="0" err="1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크롤링</a:t>
              </a:r>
              <a:r>
                <a:rPr lang="en-US" altLang="ko-KR" sz="1300" dirty="0">
                  <a:latin typeface="CJ ONLYONE NEW 본문 Regular" panose="00000500000000000000" pitchFamily="2" charset="-127"/>
                  <a:ea typeface="CJ ONLYONE NEW 본문 Regular" panose="00000500000000000000" pitchFamily="2" charset="-127"/>
                </a:rPr>
                <a:t>)</a:t>
              </a: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8"/>
          <a:srcRect l="456" t="2339" r="44579" b="24738"/>
          <a:stretch/>
        </p:blipFill>
        <p:spPr>
          <a:xfrm>
            <a:off x="963706" y="1512277"/>
            <a:ext cx="4579493" cy="3715000"/>
          </a:xfrm>
          <a:prstGeom prst="rect">
            <a:avLst/>
          </a:prstGeom>
        </p:spPr>
      </p:pic>
      <p:sp>
        <p:nvSpPr>
          <p:cNvPr id="21" name="텍스트 개체 틀 6"/>
          <p:cNvSpPr txBox="1">
            <a:spLocks/>
          </p:cNvSpPr>
          <p:nvPr/>
        </p:nvSpPr>
        <p:spPr>
          <a:xfrm>
            <a:off x="1138140" y="5337891"/>
            <a:ext cx="4405059" cy="4810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AI Hub “K-Fashion Dataset” </a:t>
            </a:r>
          </a:p>
          <a:p>
            <a:pPr marL="0" indent="0" algn="ctr">
              <a:buNone/>
            </a:pPr>
            <a:r>
              <a:rPr lang="ko-KR" altLang="en-US" sz="1300" dirty="0">
                <a:latin typeface="CJ ONLYONE NEW 본문 Regular" panose="00000500000000000000" pitchFamily="2" charset="-127"/>
                <a:ea typeface="CJ ONLYONE NEW 본문 Regular" panose="00000500000000000000" pitchFamily="2" charset="-127"/>
              </a:rPr>
              <a:t>여성 의류에만 편향된 데이터 셋</a:t>
            </a:r>
            <a:endParaRPr lang="en-US" altLang="ko-KR" sz="1300" dirty="0">
              <a:latin typeface="CJ ONLYONE NEW 본문 Regular" panose="00000500000000000000" pitchFamily="2" charset="-127"/>
              <a:ea typeface="CJ ONLYONE NEW 본문 Regular" panose="00000500000000000000" pitchFamily="2" charset="-127"/>
            </a:endParaRPr>
          </a:p>
        </p:txBody>
      </p:sp>
      <p:sp>
        <p:nvSpPr>
          <p:cNvPr id="22" name="오른쪽 화살표 21"/>
          <p:cNvSpPr/>
          <p:nvPr/>
        </p:nvSpPr>
        <p:spPr>
          <a:xfrm>
            <a:off x="5945814" y="3309208"/>
            <a:ext cx="545123" cy="3483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6000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진행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516000" y="913313"/>
            <a:ext cx="11160000" cy="481012"/>
          </a:xfrm>
        </p:spPr>
        <p:txBody>
          <a:bodyPr/>
          <a:lstStyle/>
          <a:p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이미지 전처리 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(</a:t>
            </a:r>
            <a:r>
              <a:rPr lang="ko-KR" altLang="en-US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배경 제거의 필요성</a:t>
            </a:r>
            <a:r>
              <a:rPr lang="en-US" altLang="ko-KR" sz="1500" dirty="0">
                <a:latin typeface="CJ ONLYONE NEW 제목 Bold" panose="00000800000000000000" pitchFamily="2" charset="-127"/>
                <a:ea typeface="CJ ONLYONE NEW 제목 Bold" panose="00000800000000000000" pitchFamily="2" charset="-127"/>
              </a:rPr>
              <a:t>) </a:t>
            </a:r>
            <a:endParaRPr lang="ko-KR" altLang="en-US" sz="1500" dirty="0">
              <a:latin typeface="CJ ONLYONE NEW 제목 Bold" panose="00000800000000000000" pitchFamily="2" charset="-127"/>
              <a:ea typeface="CJ ONLYONE NEW 제목 Bold" panose="000008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FDD57F6-22FE-F7D5-FA6B-28C824290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354" y="1235019"/>
            <a:ext cx="3708322" cy="5203612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E3900BE3-69B9-79AB-0CF8-DAE6B95270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800" y="1235019"/>
            <a:ext cx="4140200" cy="2006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F29710-3A97-9D41-7C49-EC882CE054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t="1494" r="-474" b="63470"/>
          <a:stretch/>
        </p:blipFill>
        <p:spPr>
          <a:xfrm>
            <a:off x="5582176" y="3332285"/>
            <a:ext cx="2989042" cy="149469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7F29710-3A97-9D41-7C49-EC882CE054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7" t="37382" r="9905" b="2841"/>
          <a:stretch/>
        </p:blipFill>
        <p:spPr>
          <a:xfrm>
            <a:off x="8676728" y="3323493"/>
            <a:ext cx="2832392" cy="277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98603"/>
      </p:ext>
    </p:extLst>
  </p:cSld>
  <p:clrMapOvr>
    <a:masterClrMapping/>
  </p:clrMapOvr>
</p:sld>
</file>

<file path=ppt/theme/theme1.xml><?xml version="1.0" encoding="utf-8"?>
<a:theme xmlns:a="http://schemas.openxmlformats.org/drawingml/2006/main" name="제안서 마스터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1630</TotalTime>
  <Words>566</Words>
  <Application>Microsoft Macintosh PowerPoint</Application>
  <PresentationFormat>와이드스크린</PresentationFormat>
  <Paragraphs>79</Paragraphs>
  <Slides>22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3" baseType="lpstr">
      <vt:lpstr>CJ ONLYONE NEW 본문 Regular</vt:lpstr>
      <vt:lpstr>CJ ONLYONE NEW 제목 Bold</vt:lpstr>
      <vt:lpstr>CJ ONLYONE NEW 제목 Medium</vt:lpstr>
      <vt:lpstr>맑은 고딕</vt:lpstr>
      <vt:lpstr>Noto Sans CJK KR Bold</vt:lpstr>
      <vt:lpstr>Noto Sans CJK KR DemiLight</vt:lpstr>
      <vt:lpstr>Noto Sans CJK KR Light</vt:lpstr>
      <vt:lpstr>Noto Sans CJK KR Medium</vt:lpstr>
      <vt:lpstr>Noto Sans CJK KR Thin</vt:lpstr>
      <vt:lpstr>Arial</vt:lpstr>
      <vt:lpstr>제안서 마스터</vt:lpstr>
      <vt:lpstr>AI연구소  Fashion Recommendation System 에 대한 연구 및 과제 수행</vt:lpstr>
      <vt:lpstr>1. 프로젝트 동기 2. 프로젝트 개요– WorkFlow 3. 진행 과정  1) Fashion Image Collection  2) Image Pre-Processing  3) Fashion Image Meta-data set  4. 마무리 – 소감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유병주</cp:lastModifiedBy>
  <cp:revision>116</cp:revision>
  <dcterms:modified xsi:type="dcterms:W3CDTF">2023-02-22T08:07:36Z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132b298-d092-4ba9-a1be-2a4de4a74ea4_Enabled">
    <vt:lpwstr>true</vt:lpwstr>
  </property>
  <property fmtid="{D5CDD505-2E9C-101B-9397-08002B2CF9AE}" pid="3" name="MSIP_Label_d132b298-d092-4ba9-a1be-2a4de4a74ea4_SetDate">
    <vt:lpwstr>2022-11-14T07:32:16Z</vt:lpwstr>
  </property>
  <property fmtid="{D5CDD505-2E9C-101B-9397-08002B2CF9AE}" pid="4" name="MSIP_Label_d132b298-d092-4ba9-a1be-2a4de4a74ea4_Method">
    <vt:lpwstr>Privileged</vt:lpwstr>
  </property>
  <property fmtid="{D5CDD505-2E9C-101B-9397-08002B2CF9AE}" pid="5" name="MSIP_Label_d132b298-d092-4ba9-a1be-2a4de4a74ea4_Name">
    <vt:lpwstr>평문화</vt:lpwstr>
  </property>
  <property fmtid="{D5CDD505-2E9C-101B-9397-08002B2CF9AE}" pid="6" name="MSIP_Label_d132b298-d092-4ba9-a1be-2a4de4a74ea4_SiteId">
    <vt:lpwstr>ee6af5c5-684f-4539-9eb6-64793af08027</vt:lpwstr>
  </property>
  <property fmtid="{D5CDD505-2E9C-101B-9397-08002B2CF9AE}" pid="7" name="MSIP_Label_d132b298-d092-4ba9-a1be-2a4de4a74ea4_ActionId">
    <vt:lpwstr>f6290868-c8ae-4544-9722-4223d747a89a</vt:lpwstr>
  </property>
  <property fmtid="{D5CDD505-2E9C-101B-9397-08002B2CF9AE}" pid="8" name="MSIP_Label_d132b298-d092-4ba9-a1be-2a4de4a74ea4_ContentBits">
    <vt:lpwstr>0</vt:lpwstr>
  </property>
</Properties>
</file>